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63"/>
  </p:notesMasterIdLst>
  <p:sldIdLst>
    <p:sldId id="522" r:id="rId3"/>
    <p:sldId id="527" r:id="rId4"/>
    <p:sldId id="547" r:id="rId5"/>
    <p:sldId id="602" r:id="rId6"/>
    <p:sldId id="603" r:id="rId7"/>
    <p:sldId id="604" r:id="rId8"/>
    <p:sldId id="605" r:id="rId9"/>
    <p:sldId id="576" r:id="rId10"/>
    <p:sldId id="573" r:id="rId11"/>
    <p:sldId id="607" r:id="rId12"/>
    <p:sldId id="608" r:id="rId13"/>
    <p:sldId id="610" r:id="rId14"/>
    <p:sldId id="609" r:id="rId15"/>
    <p:sldId id="612" r:id="rId16"/>
    <p:sldId id="611" r:id="rId17"/>
    <p:sldId id="613" r:id="rId18"/>
    <p:sldId id="614" r:id="rId19"/>
    <p:sldId id="574" r:id="rId20"/>
    <p:sldId id="615" r:id="rId21"/>
    <p:sldId id="616" r:id="rId22"/>
    <p:sldId id="617" r:id="rId23"/>
    <p:sldId id="618" r:id="rId24"/>
    <p:sldId id="619" r:id="rId25"/>
    <p:sldId id="620" r:id="rId26"/>
    <p:sldId id="621" r:id="rId27"/>
    <p:sldId id="622" r:id="rId28"/>
    <p:sldId id="623" r:id="rId29"/>
    <p:sldId id="624" r:id="rId30"/>
    <p:sldId id="625" r:id="rId31"/>
    <p:sldId id="630" r:id="rId32"/>
    <p:sldId id="626" r:id="rId33"/>
    <p:sldId id="628" r:id="rId34"/>
    <p:sldId id="629" r:id="rId35"/>
    <p:sldId id="631" r:id="rId36"/>
    <p:sldId id="632" r:id="rId37"/>
    <p:sldId id="633" r:id="rId38"/>
    <p:sldId id="634" r:id="rId39"/>
    <p:sldId id="635" r:id="rId40"/>
    <p:sldId id="636" r:id="rId41"/>
    <p:sldId id="637" r:id="rId42"/>
    <p:sldId id="638" r:id="rId43"/>
    <p:sldId id="639" r:id="rId44"/>
    <p:sldId id="640" r:id="rId45"/>
    <p:sldId id="641" r:id="rId46"/>
    <p:sldId id="577" r:id="rId47"/>
    <p:sldId id="642" r:id="rId48"/>
    <p:sldId id="644" r:id="rId49"/>
    <p:sldId id="579" r:id="rId50"/>
    <p:sldId id="580" r:id="rId51"/>
    <p:sldId id="581" r:id="rId52"/>
    <p:sldId id="586" r:id="rId53"/>
    <p:sldId id="587" r:id="rId54"/>
    <p:sldId id="588" r:id="rId55"/>
    <p:sldId id="589" r:id="rId56"/>
    <p:sldId id="590" r:id="rId57"/>
    <p:sldId id="591" r:id="rId58"/>
    <p:sldId id="592" r:id="rId59"/>
    <p:sldId id="593" r:id="rId60"/>
    <p:sldId id="594" r:id="rId61"/>
    <p:sldId id="478" r:id="rId62"/>
  </p:sldIdLst>
  <p:sldSz cx="12192000" cy="6858000"/>
  <p:notesSz cx="6858000" cy="9144000"/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FBAC4761-0095-4685-B9DA-229890EFEBB0}">
          <p14:sldIdLst>
            <p14:sldId id="522"/>
            <p14:sldId id="527"/>
            <p14:sldId id="547"/>
            <p14:sldId id="602"/>
            <p14:sldId id="603"/>
            <p14:sldId id="604"/>
            <p14:sldId id="605"/>
            <p14:sldId id="576"/>
            <p14:sldId id="573"/>
            <p14:sldId id="607"/>
            <p14:sldId id="608"/>
            <p14:sldId id="610"/>
            <p14:sldId id="609"/>
            <p14:sldId id="612"/>
            <p14:sldId id="611"/>
            <p14:sldId id="613"/>
            <p14:sldId id="614"/>
            <p14:sldId id="574"/>
            <p14:sldId id="615"/>
            <p14:sldId id="616"/>
            <p14:sldId id="617"/>
            <p14:sldId id="618"/>
            <p14:sldId id="619"/>
            <p14:sldId id="620"/>
            <p14:sldId id="621"/>
            <p14:sldId id="622"/>
            <p14:sldId id="623"/>
            <p14:sldId id="624"/>
            <p14:sldId id="625"/>
            <p14:sldId id="630"/>
            <p14:sldId id="626"/>
            <p14:sldId id="628"/>
            <p14:sldId id="629"/>
            <p14:sldId id="631"/>
            <p14:sldId id="632"/>
            <p14:sldId id="633"/>
            <p14:sldId id="634"/>
            <p14:sldId id="635"/>
            <p14:sldId id="636"/>
            <p14:sldId id="637"/>
            <p14:sldId id="638"/>
            <p14:sldId id="639"/>
            <p14:sldId id="640"/>
            <p14:sldId id="641"/>
            <p14:sldId id="577"/>
            <p14:sldId id="642"/>
            <p14:sldId id="644"/>
            <p14:sldId id="579"/>
            <p14:sldId id="580"/>
            <p14:sldId id="581"/>
            <p14:sldId id="586"/>
            <p14:sldId id="587"/>
            <p14:sldId id="588"/>
            <p14:sldId id="589"/>
            <p14:sldId id="590"/>
            <p14:sldId id="591"/>
            <p14:sldId id="592"/>
            <p14:sldId id="593"/>
            <p14:sldId id="594"/>
            <p14:sldId id="47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6D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0" autoAdjust="0"/>
    <p:restoredTop sz="89552" autoAdjust="0"/>
  </p:normalViewPr>
  <p:slideViewPr>
    <p:cSldViewPr snapToGrid="0">
      <p:cViewPr varScale="1">
        <p:scale>
          <a:sx n="77" d="100"/>
          <a:sy n="77" d="100"/>
        </p:scale>
        <p:origin x="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gs" Target="tags/tag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F644E5-6B83-484E-B06E-5269D044D462}" type="datetimeFigureOut">
              <a:rPr lang="zh-CN" altLang="en-US" smtClean="0"/>
              <a:t>2024-09-09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45C01-8370-4DA3-8DA5-A0AE7AECFD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fld id="{DF76A47F-F381-4BF3-83E2-34D85D44A2FE}" type="slidenum">
              <a:rPr lang="zh-CN" altLang="en-US"/>
              <a:t>1</a:t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anose="02010600030101010101" pitchFamily="2" charset="-122"/>
              </a:rPr>
              <a:t>1</a:t>
            </a:fld>
            <a:endParaRPr lang="zh-CN" altLang="en-US"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F96B74C-735D-4D2D-9F90-20580682F6C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565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D45C01-8370-4DA3-8DA5-A0AE7AECFD7E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6134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编号占位符 6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fld id="{DF76A47F-F381-4BF3-83E2-34D85D44A2FE}" type="slidenum">
              <a:rPr lang="zh-CN" altLang="en-US"/>
              <a:t>60</a:t>
            </a:fld>
            <a:endParaRPr lang="zh-CN" altLang="en-US"/>
          </a:p>
        </p:txBody>
      </p:sp>
      <p:sp>
        <p:nvSpPr>
          <p:cNvPr id="717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noFill/>
        </p:spPr>
      </p:sp>
      <p:sp>
        <p:nvSpPr>
          <p:cNvPr id="7172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7173" name="幻灯片编号占位符 3"/>
          <p:cNvSpPr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814E5873-95F7-4515-96EC-B7B5D7E1AB66}" type="slidenum">
              <a:rPr lang="zh-CN" altLang="en-US">
                <a:sym typeface="宋体" panose="02010600030101010101" pitchFamily="2" charset="-122"/>
              </a:rPr>
              <a:t>60</a:t>
            </a:fld>
            <a:endParaRPr lang="zh-CN" altLang="en-US">
              <a:sym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43975" y="149225"/>
            <a:ext cx="2816225" cy="65039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492125" y="149225"/>
            <a:ext cx="8299450" cy="650398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492125" y="1125538"/>
            <a:ext cx="5557838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02363" y="1125538"/>
            <a:ext cx="5557837" cy="5527675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968375" y="149225"/>
            <a:ext cx="8391525" cy="68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en-US" altLang="en-US"/>
          </a:p>
        </p:txBody>
      </p:sp>
      <p:sp>
        <p:nvSpPr>
          <p:cNvPr id="1027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2125" y="1125538"/>
            <a:ext cx="11268075" cy="55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endParaRPr lang="en-US" altLang="zh-CN"/>
          </a:p>
        </p:txBody>
      </p:sp>
      <p:grpSp>
        <p:nvGrpSpPr>
          <p:cNvPr id="1028" name="Group -1006"/>
          <p:cNvGrpSpPr/>
          <p:nvPr/>
        </p:nvGrpSpPr>
        <p:grpSpPr bwMode="auto">
          <a:xfrm>
            <a:off x="0" y="141288"/>
            <a:ext cx="885825" cy="679450"/>
            <a:chOff x="0" y="142043"/>
            <a:chExt cx="354475" cy="347582"/>
          </a:xfrm>
        </p:grpSpPr>
        <p:sp>
          <p:nvSpPr>
            <p:cNvPr id="1048578" name="矩形 1"/>
            <p:cNvSpPr>
              <a:spLocks noChangeArrowheads="1"/>
            </p:cNvSpPr>
            <p:nvPr/>
          </p:nvSpPr>
          <p:spPr bwMode="auto">
            <a:xfrm>
              <a:off x="0" y="142043"/>
              <a:ext cx="196931" cy="347582"/>
            </a:xfrm>
            <a:prstGeom prst="rect">
              <a:avLst/>
            </a:prstGeom>
            <a:solidFill>
              <a:srgbClr val="003E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79" name="矩形 1"/>
            <p:cNvSpPr>
              <a:spLocks noChangeArrowheads="1"/>
            </p:cNvSpPr>
            <p:nvPr/>
          </p:nvSpPr>
          <p:spPr bwMode="auto">
            <a:xfrm>
              <a:off x="229964" y="142043"/>
              <a:ext cx="62255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  <p:sp>
          <p:nvSpPr>
            <p:cNvPr id="1048580" name="矩形 1"/>
            <p:cNvSpPr>
              <a:spLocks noChangeArrowheads="1"/>
            </p:cNvSpPr>
            <p:nvPr/>
          </p:nvSpPr>
          <p:spPr bwMode="auto">
            <a:xfrm>
              <a:off x="325253" y="142043"/>
              <a:ext cx="29222" cy="347582"/>
            </a:xfrm>
            <a:prstGeom prst="rect">
              <a:avLst/>
            </a:prstGeom>
            <a:solidFill>
              <a:srgbClr val="3C3D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1" tIns="34285" rIns="68571" bIns="34285" anchor="ctr"/>
            <a:lstStyle>
              <a:lvl1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1pPr>
              <a:lvl2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2pPr>
              <a:lvl3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3pPr>
              <a:lvl4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4pPr>
              <a:lvl5pPr eaLnBrk="0" hangingPunct="0"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宋体" panose="02010600030101010101" pitchFamily="2" charset="-122"/>
                  <a:sym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endParaRPr lang="zh-CN" altLang="en-US" sz="1300">
                <a:solidFill>
                  <a:srgbClr val="FFFFFF"/>
                </a:solidFill>
                <a:sym typeface="Calibri" panose="020F0502020204030204" pitchFamily="34" charset="0"/>
              </a:endParaRPr>
            </a:p>
          </p:txBody>
        </p:sp>
      </p:grpSp>
      <p:pic>
        <p:nvPicPr>
          <p:cNvPr id="1029" name="图片 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6150" y="152400"/>
            <a:ext cx="750888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 kern="1200">
          <a:solidFill>
            <a:srgbClr val="16388A"/>
          </a:solidFill>
          <a:latin typeface="+mj-lt"/>
          <a:ea typeface="+mj-ea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16388A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914400" indent="-28575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2pPr>
      <a:lvl3pPr marL="132270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•"/>
        <a:defRPr sz="24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3pPr>
      <a:lvl4pPr marL="1730375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–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4pPr>
      <a:lvl5pPr marL="2138680" indent="-228600" algn="l" rtl="0" eaLnBrk="1" fontAlgn="base" latinLnBrk="1" hangingPunct="1">
        <a:lnSpc>
          <a:spcPct val="110000"/>
        </a:lnSpc>
        <a:spcBef>
          <a:spcPct val="20000"/>
        </a:spcBef>
        <a:spcAft>
          <a:spcPct val="0"/>
        </a:spcAft>
        <a:buClr>
          <a:srgbClr val="8AC6CD"/>
        </a:buClr>
        <a:buSzPct val="120000"/>
        <a:buChar char="»"/>
        <a:defRPr sz="2000" kern="1200">
          <a:solidFill>
            <a:srgbClr val="000000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.baidu.com/s/1HrOIxL7b6PA2YW1MFPQV-A?pwd=0005%C2%A0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hyperlink" Target="https://blog.csdn.net/qq_46123200/article/details/136193576" TargetMode="Externa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-1" y="1869090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实验</a:t>
            </a:r>
            <a:r>
              <a:rPr lang="en-US" altLang="zh-CN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0 </a:t>
            </a:r>
            <a:r>
              <a:rPr lang="zh-CN" altLang="en-US" sz="4800" b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实验安排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ph type="ctrTitle" idx="4294967295"/>
          </p:nvPr>
        </p:nvSpPr>
        <p:spPr>
          <a:xfrm>
            <a:off x="807085" y="0"/>
            <a:ext cx="3253105" cy="933450"/>
          </a:xfrm>
        </p:spPr>
        <p:txBody>
          <a:bodyPr anchor="ctr" anchorCtr="1"/>
          <a:lstStyle/>
          <a:p>
            <a:pPr algn="l" eaLnBrk="1" latinLnBrk="0" hangingPunct="1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操作系统实验</a:t>
            </a:r>
          </a:p>
        </p:txBody>
      </p:sp>
      <p:graphicFrame>
        <p:nvGraphicFramePr>
          <p:cNvPr id="4" name="Group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0997436"/>
              </p:ext>
            </p:extLst>
          </p:nvPr>
        </p:nvGraphicFramePr>
        <p:xfrm>
          <a:off x="2586037" y="4422504"/>
          <a:ext cx="7019925" cy="1704975"/>
        </p:xfrm>
        <a:graphic>
          <a:graphicData uri="http://schemas.openxmlformats.org/drawingml/2006/table">
            <a:tbl>
              <a:tblPr/>
              <a:tblGrid>
                <a:gridCol w="7019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04975">
                <a:tc>
                  <a:txBody>
                    <a:bodyPr/>
                    <a:lstStyle>
                      <a:lvl1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40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defRPr>
                      </a:lvl1pPr>
                      <a:lvl2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2pPr>
                      <a:lvl3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 sz="2000"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3pPr>
                      <a:lvl4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4pPr>
                      <a:lvl5pPr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5pPr>
                      <a:lvl6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6pPr>
                      <a:lvl7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7pPr>
                      <a:lvl8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8pPr>
                      <a:lvl9pPr fontAlgn="base" latinLnBrk="1">
                        <a:lnSpc>
                          <a:spcPct val="11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rgbClr val="8AC6CD"/>
                        </a:buClr>
                        <a:buSzPct val="120000"/>
                        <a:defRPr>
                          <a:solidFill>
                            <a:srgbClr val="000000"/>
                          </a:solidFill>
                          <a:latin typeface="Calibri" panose="020F050202020403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颜宗欢</a:t>
                      </a:r>
                      <a:endParaRPr kumimoji="0" lang="en-US" altLang="zh-CN" sz="2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2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宋体" panose="02010600030101010101" pitchFamily="2" charset="-122"/>
                        </a:rPr>
                        <a:t>2024.09.09</a:t>
                      </a:r>
                      <a:endParaRPr kumimoji="0" lang="en-US" altLang="en-US" sz="2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宋体" panose="02010600030101010101" pitchFamily="2" charset="-122"/>
                      </a:endParaRPr>
                    </a:p>
                  </a:txBody>
                  <a:tcPr marL="91459" marR="91459" marT="45664" marB="45664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071C4B9-A302-2FFF-D5A0-2A5F75856507}"/>
              </a:ext>
            </a:extLst>
          </p:cNvPr>
          <p:cNvSpPr txBox="1"/>
          <p:nvPr/>
        </p:nvSpPr>
        <p:spPr>
          <a:xfrm>
            <a:off x="466529" y="1396778"/>
            <a:ext cx="1153885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1" i="0">
                <a:solidFill>
                  <a:srgbClr val="4D4D4D"/>
                </a:solidFill>
                <a:effectLst/>
                <a:latin typeface="-apple-system"/>
              </a:rPr>
              <a:t>链接</a:t>
            </a:r>
            <a:r>
              <a:rPr lang="zh-CN" altLang="en-US" sz="3600" b="0" i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sz="3600" b="0" i="0" u="none" strike="noStrike">
                <a:solidFill>
                  <a:srgbClr val="4EA1DB"/>
                </a:solidFill>
                <a:effectLst/>
                <a:latin typeface="-apple-system"/>
                <a:hlinkClick r:id="rId2" tooltip="https://pan.baidu.com/s/1HrOIxL7b6PA2YW1MFPQV-A?pwd=0005 "/>
              </a:rPr>
              <a:t>https://pan.baidu.com/s/1HrOIxL7b6PA2YW1MFPQV-A?pwd=0005 </a:t>
            </a:r>
            <a:br>
              <a:rPr lang="en-US" altLang="zh-CN" sz="3600"/>
            </a:br>
            <a:endParaRPr lang="en-US" altLang="zh-CN" sz="360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600" b="1" i="0">
                <a:solidFill>
                  <a:srgbClr val="4D4D4D"/>
                </a:solidFill>
                <a:effectLst/>
                <a:latin typeface="-apple-system"/>
              </a:rPr>
              <a:t>提取码</a:t>
            </a:r>
            <a:r>
              <a:rPr lang="zh-CN" altLang="en-US" sz="3600" b="0" i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sz="3600" b="0" i="0">
                <a:solidFill>
                  <a:srgbClr val="4D4D4D"/>
                </a:solidFill>
                <a:effectLst/>
                <a:latin typeface="-apple-system"/>
              </a:rPr>
              <a:t>0005</a:t>
            </a:r>
            <a:endParaRPr lang="en-US" altLang="zh-CN" sz="3600" b="0" i="0"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456073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F05C363-260D-5C73-6208-BFB504B2B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73" y="1317653"/>
            <a:ext cx="5655530" cy="457583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FC59E1-17AF-5FC9-380D-D1F7446AD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388" y="1441897"/>
            <a:ext cx="5655530" cy="4451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04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BB9174-7DAE-E9A4-8A36-28E3267B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0" y="1460278"/>
            <a:ext cx="5290493" cy="42749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6E0422C-14AD-6C75-6CEF-C6EE2114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875" y="1534923"/>
            <a:ext cx="5140280" cy="414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044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E5F608-9665-2BBD-743D-2191D78A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" y="1324740"/>
            <a:ext cx="5464593" cy="4453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7031A7-7E5F-1791-032A-0FA4C4EA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4" y="1324740"/>
            <a:ext cx="5607972" cy="44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557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DE5F608-9665-2BBD-743D-2191D78A4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283" y="1324740"/>
            <a:ext cx="5464593" cy="445316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37031A7-7E5F-1791-032A-0FA4C4EA4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84" y="1324740"/>
            <a:ext cx="5607972" cy="4453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4990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FA2DDB-21ED-D548-54C5-7123184E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539" y="1273132"/>
            <a:ext cx="4707532" cy="40826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EA2ADE-5079-6F35-02E3-66478E273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18157"/>
            <a:ext cx="4830661" cy="4032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1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AB3A6D-90A2-DFC0-1BC1-96E40DEEF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850" y="838200"/>
            <a:ext cx="9999775" cy="5702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9245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D633E-71D6-9563-D3E5-B4BF21D0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70" y="1056289"/>
            <a:ext cx="8882816" cy="490908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86CF2C-336B-D5A9-1A46-D3FCAF477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9079" y="1800213"/>
            <a:ext cx="3833841" cy="325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1956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清华源下载</a:t>
            </a:r>
            <a:r>
              <a:rPr kumimoji="1" lang="en-US" altLang="zh-CN" dirty="0"/>
              <a:t>ubuntu</a:t>
            </a:r>
            <a:r>
              <a:rPr kumimoji="1" lang="zh-CN" altLang="en-US" dirty="0"/>
              <a:t>镜像</a:t>
            </a:r>
          </a:p>
          <a:p>
            <a:r>
              <a:rPr kumimoji="1" lang="en-US" altLang="zh-CN"/>
              <a:t>https://mirrors.tuna.tsinghua.edu.cn/ubuntu-releases/22.04.4/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5D8A9A-B8E7-90B7-7A7A-02C4739D0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905" y="2876487"/>
            <a:ext cx="7948671" cy="392909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61D633E-71D6-9563-D3E5-B4BF21D00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770" y="1056289"/>
            <a:ext cx="8882816" cy="49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1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374877" y="1359937"/>
            <a:ext cx="11268075" cy="3871426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、实验内容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二、实验要求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0" indent="-457200">
              <a:lnSpc>
                <a:spcPct val="150000"/>
              </a:lnSpc>
              <a:spcBef>
                <a:spcPts val="500"/>
              </a:spcBef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三、环境配置介绍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目录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86CF2C-336B-D5A9-1A46-D3FCAF477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068" y="1688247"/>
            <a:ext cx="4784845" cy="406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249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E844C8-0B77-427A-8021-FE320D071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903" y="1017558"/>
            <a:ext cx="5946685" cy="466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817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952C748-4AA9-1224-F6B6-EFAB4AEF2471}"/>
              </a:ext>
            </a:extLst>
          </p:cNvPr>
          <p:cNvSpPr txBox="1"/>
          <p:nvPr/>
        </p:nvSpPr>
        <p:spPr>
          <a:xfrm>
            <a:off x="2052734" y="5321855"/>
            <a:ext cx="7402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选择“安装程序光盘映像文件”，点击输入框旁边的“浏览”按钮。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2B91BC-91D1-AC1A-74B2-7B9BCD345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4869" y="1166813"/>
            <a:ext cx="4502731" cy="398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254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8ED0EFE-74B5-9761-FD53-290B76BE7B79}"/>
              </a:ext>
            </a:extLst>
          </p:cNvPr>
          <p:cNvSpPr txBox="1"/>
          <p:nvPr/>
        </p:nvSpPr>
        <p:spPr>
          <a:xfrm>
            <a:off x="3340359" y="578381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根据下载路径，找到下载好的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Ubuntu 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镜像安装包</a:t>
            </a:r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EF3F151-73B1-FE8B-9D0F-02187142C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069" y="1371585"/>
            <a:ext cx="7234290" cy="411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78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E96A65-CE2F-2560-1FE6-F4668AC3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692" y="1325081"/>
            <a:ext cx="5224054" cy="454698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C9DFB3B-2099-4F5D-7915-D0C426BA7F88}"/>
              </a:ext>
            </a:extLst>
          </p:cNvPr>
          <p:cNvSpPr txBox="1"/>
          <p:nvPr/>
        </p:nvSpPr>
        <p:spPr>
          <a:xfrm>
            <a:off x="1704392" y="6180272"/>
            <a:ext cx="964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如果能看到如图标注的小字，说明安装包是对的，并且可以正常安装，这时点击“下一步”。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8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4AA74C-18DC-CCB0-DED9-21F37E6534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411" y="1265895"/>
            <a:ext cx="4893178" cy="432620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6712BBC-F28A-00C7-4300-1D8FB3997A43}"/>
              </a:ext>
            </a:extLst>
          </p:cNvPr>
          <p:cNvSpPr txBox="1"/>
          <p:nvPr/>
        </p:nvSpPr>
        <p:spPr>
          <a:xfrm>
            <a:off x="1225419" y="5864584"/>
            <a:ext cx="94612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全名和密码可以随便写，用户名只能用小写字母、数字和破折号，输入完毕后，点击“下一步”。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0198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10CFD3-89CE-E5DF-34B7-B926CE436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27" y="1202277"/>
            <a:ext cx="5147483" cy="45552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D36A22-B728-ADF6-706F-82485DEC6840}"/>
              </a:ext>
            </a:extLst>
          </p:cNvPr>
          <p:cNvSpPr txBox="1"/>
          <p:nvPr/>
        </p:nvSpPr>
        <p:spPr>
          <a:xfrm>
            <a:off x="1228223" y="5981218"/>
            <a:ext cx="9937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位置根据自己的实际情况修改，因为这关系到硬盘空间的大小，建议选择可用空间比较大的盘。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0895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42D66A-2DDA-6117-0DEB-23D7DB4D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7447" y="1267249"/>
            <a:ext cx="5099637" cy="444930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020A3F1-2BEC-1DCD-FD1C-3634A98A7F9E}"/>
              </a:ext>
            </a:extLst>
          </p:cNvPr>
          <p:cNvSpPr txBox="1"/>
          <p:nvPr/>
        </p:nvSpPr>
        <p:spPr>
          <a:xfrm>
            <a:off x="3048000" y="59609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每个处理器的内核数量修改成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，单击“下一步”。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780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09E1BF-A7C4-D550-3DD2-4DEB56A59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877" y="1222395"/>
            <a:ext cx="5194245" cy="451282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FF2A3A5-EA4A-BB8D-61F0-70381C9F5BED}"/>
              </a:ext>
            </a:extLst>
          </p:cNvPr>
          <p:cNvSpPr txBox="1"/>
          <p:nvPr/>
        </p:nvSpPr>
        <p:spPr>
          <a:xfrm>
            <a:off x="3987282" y="611941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内存选择建议 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4 GB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，单击“下一步”。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73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63281F-CB41-F244-FD62-C055F85E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455" y="1027859"/>
            <a:ext cx="4898720" cy="429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922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1570" y="1068355"/>
            <a:ext cx="11268075" cy="49467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次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实验任务如下：</a:t>
            </a: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实验一：环境配置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实验二：应用程序与系统调用部分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实验三：陷阱（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traps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实验四：内存页懒分配（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lazy allocation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实验五：写时复制和多线程技术（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copy-on-write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与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multithreading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lvl="1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实验六：文件系统（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filesystem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实验内容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D2CFC-6C21-BC89-946C-A1309B71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2" y="1820246"/>
            <a:ext cx="4006658" cy="34169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1CCB07C-5A4D-3153-082A-BFB43F634C3F}"/>
              </a:ext>
            </a:extLst>
          </p:cNvPr>
          <p:cNvSpPr txBox="1"/>
          <p:nvPr/>
        </p:nvSpPr>
        <p:spPr>
          <a:xfrm>
            <a:off x="4117910" y="588330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直接默认，单击“下一步”。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048001-CADE-64E1-D8BE-625D3C62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146" y="2041108"/>
            <a:ext cx="3392115" cy="29476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11B943-BE42-50E4-6687-034AD645D1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14" y="2041108"/>
            <a:ext cx="3620278" cy="313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3872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6FA86A-2125-2149-C12A-B281056CF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194" y="1447252"/>
            <a:ext cx="4869851" cy="424442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4AD8C13-B100-CD56-7DF6-6E7CFB0B558D}"/>
              </a:ext>
            </a:extLst>
          </p:cNvPr>
          <p:cNvSpPr/>
          <p:nvPr/>
        </p:nvSpPr>
        <p:spPr bwMode="auto">
          <a:xfrm>
            <a:off x="3278155" y="3887755"/>
            <a:ext cx="2195804" cy="597159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F34A3-54FD-A937-D876-2DF37412588A}"/>
              </a:ext>
            </a:extLst>
          </p:cNvPr>
          <p:cNvSpPr/>
          <p:nvPr/>
        </p:nvSpPr>
        <p:spPr bwMode="auto">
          <a:xfrm>
            <a:off x="4288972" y="2302054"/>
            <a:ext cx="1296955" cy="51579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30227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A5C346-D9B6-D42D-FA51-5917DB67C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68" y="1413582"/>
            <a:ext cx="4726635" cy="40308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F21D77E-B0C7-7A71-A153-F6965DD38F27}"/>
              </a:ext>
            </a:extLst>
          </p:cNvPr>
          <p:cNvSpPr txBox="1"/>
          <p:nvPr/>
        </p:nvSpPr>
        <p:spPr>
          <a:xfrm>
            <a:off x="3048000" y="6019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择默认，单击“下一步”。</a:t>
            </a:r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332725-88A8-9A8D-FA27-B7A979C33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76513"/>
            <a:ext cx="5026856" cy="436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039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1FE9EC-5E68-35AC-4F06-FC38DE534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365" y="1247518"/>
            <a:ext cx="9547464" cy="508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9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</a:t>
            </a:r>
            <a:r>
              <a:rPr kumimoji="1" lang="en-US" altLang="zh-CN"/>
              <a:t>Ubuntu </a:t>
            </a:r>
            <a:r>
              <a:rPr kumimoji="1" lang="zh-CN" altLang="en-US"/>
              <a:t>系统安装过程的配置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8ACF615-00AC-2015-D038-9CF425176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2370" y="1081609"/>
            <a:ext cx="5887259" cy="447943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1119867-786A-54E8-5C38-83A8B70B30DE}"/>
              </a:ext>
            </a:extLst>
          </p:cNvPr>
          <p:cNvSpPr txBox="1"/>
          <p:nvPr/>
        </p:nvSpPr>
        <p:spPr>
          <a:xfrm>
            <a:off x="3152370" y="5919014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虚拟机创建好后，可以通过点击下图标注的两个按钮中的任意一个进入启动虚拟机。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61130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AE4C4-E199-7148-D258-F83E42878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636" y="1168377"/>
            <a:ext cx="9959023" cy="536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37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9618A37-3C0C-0A93-2ABB-04A34FF5A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18" y="995257"/>
            <a:ext cx="6419041" cy="486748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775672F-C527-0067-0C0A-F5F076F28AAB}"/>
              </a:ext>
            </a:extLst>
          </p:cNvPr>
          <p:cNvSpPr txBox="1"/>
          <p:nvPr/>
        </p:nvSpPr>
        <p:spPr>
          <a:xfrm>
            <a:off x="4453812" y="62441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Continue”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2138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402ADF-38C6-B623-AE17-C5D277C4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95" y="1210534"/>
            <a:ext cx="8278809" cy="48357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E706BC7-1D42-6ED4-872A-183F1FBDC4A8}"/>
              </a:ext>
            </a:extLst>
          </p:cNvPr>
          <p:cNvSpPr txBox="1"/>
          <p:nvPr/>
        </p:nvSpPr>
        <p:spPr>
          <a:xfrm>
            <a:off x="4139404" y="623390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Install Now”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即可。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2520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860DE2-FBAC-E8DE-30FB-1AEC4F7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8305" y="1092055"/>
            <a:ext cx="8514993" cy="481111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EAE3DF16-5A7E-721C-C16C-CFD1D46FAC75}"/>
              </a:ext>
            </a:extLst>
          </p:cNvPr>
          <p:cNvSpPr txBox="1"/>
          <p:nvPr/>
        </p:nvSpPr>
        <p:spPr>
          <a:xfrm>
            <a:off x="3564294" y="61092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时区选择“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shanghai”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1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590B1C-DA29-10B3-5D3B-3073B286FCB7}"/>
              </a:ext>
            </a:extLst>
          </p:cNvPr>
          <p:cNvSpPr txBox="1"/>
          <p:nvPr/>
        </p:nvSpPr>
        <p:spPr>
          <a:xfrm>
            <a:off x="2332654" y="6188660"/>
            <a:ext cx="77407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如果提示这个界面（可能不是所有人都有），直接点击“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Continue”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4860DE2-FBAC-E8DE-30FB-1AEC4F752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80" y="1390635"/>
            <a:ext cx="7215240" cy="40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5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81570" y="1068355"/>
            <a:ext cx="11268075" cy="4946780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、完成实验（代码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运行测试集）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、回答实验相关问题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、实验报告（实验原理、实验内容、实验目的、核心代码、实验结果、回答问题等）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、提交代码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、评分标准（实验结果分数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代码注释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回答问题</a:t>
            </a:r>
            <a:r>
              <a:rPr lang="en-US" altLang="zh-CN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+</a:t>
            </a:r>
            <a:r>
              <a:rPr lang="zh-CN" altLang="en-US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实验报告）</a:t>
            </a:r>
            <a:endParaRPr lang="en-US" altLang="zh-CN" b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>
                <a:solidFill>
                  <a:srgbClr val="002060"/>
                </a:solidFill>
              </a:rPr>
              <a:t>实验要求</a:t>
            </a:r>
            <a:endParaRPr lang="zh-CN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4624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BE54028-4EE6-EBE1-2F69-FF19C7CC9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236" y="1316816"/>
            <a:ext cx="7229528" cy="422436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68E9A85-40EE-C066-AD7D-DCBC4016753E}"/>
              </a:ext>
            </a:extLst>
          </p:cNvPr>
          <p:cNvSpPr txBox="1"/>
          <p:nvPr/>
        </p:nvSpPr>
        <p:spPr>
          <a:xfrm>
            <a:off x="3263900" y="60198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然后输入姓名、电脑名、账户和密码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918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50BFAD-4D4E-3922-480E-F3495401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265" y="1088896"/>
            <a:ext cx="8636642" cy="505686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9FBBC2D-FBFA-C2C9-DCD9-9A4DD6CB9D7D}"/>
              </a:ext>
            </a:extLst>
          </p:cNvPr>
          <p:cNvSpPr txBox="1"/>
          <p:nvPr/>
        </p:nvSpPr>
        <p:spPr>
          <a:xfrm>
            <a:off x="4907903" y="6211793"/>
            <a:ext cx="17043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等待安装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4645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CF4B0E-94F6-8AD4-E623-BAAB80B9E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828" y="1095193"/>
            <a:ext cx="9006928" cy="485773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84B1AF1-C525-D991-E44E-6274E1199F80}"/>
              </a:ext>
            </a:extLst>
          </p:cNvPr>
          <p:cNvSpPr txBox="1"/>
          <p:nvPr/>
        </p:nvSpPr>
        <p:spPr>
          <a:xfrm>
            <a:off x="2245567" y="6122837"/>
            <a:ext cx="7308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安装完成，系统提示想要重启虚拟机，直接点“</a:t>
            </a:r>
            <a:r>
              <a:rPr lang="en-US" altLang="zh-CN" b="0" i="0">
                <a:solidFill>
                  <a:srgbClr val="4D4D4D"/>
                </a:solidFill>
                <a:effectLst/>
                <a:latin typeface="-apple-system"/>
              </a:rPr>
              <a:t>Restart Now”</a:t>
            </a:r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重启。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63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7A5721-DE36-2F24-8F06-9ED8BBBCE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729" y="1149724"/>
            <a:ext cx="8937869" cy="455855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A4977B1-069F-48ED-E58E-AC5E3CA07B03}"/>
              </a:ext>
            </a:extLst>
          </p:cNvPr>
          <p:cNvSpPr txBox="1"/>
          <p:nvPr/>
        </p:nvSpPr>
        <p:spPr>
          <a:xfrm>
            <a:off x="4932783" y="60369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系统安装成功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129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环境配置：创建 </a:t>
            </a:r>
            <a:r>
              <a:rPr kumimoji="1" lang="en-US" altLang="zh-CN"/>
              <a:t>Ubuntu </a:t>
            </a:r>
            <a:r>
              <a:rPr kumimoji="1" lang="zh-CN" altLang="en-US"/>
              <a:t>系统虚拟机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F87464-D16B-2CB6-893F-D23FD49A79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3149" y="1319197"/>
            <a:ext cx="7105702" cy="421960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18C8723-7689-DBA0-B915-26ACB8873B26}"/>
              </a:ext>
            </a:extLst>
          </p:cNvPr>
          <p:cNvSpPr txBox="1"/>
          <p:nvPr/>
        </p:nvSpPr>
        <p:spPr>
          <a:xfrm>
            <a:off x="4771053" y="572744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>
                <a:solidFill>
                  <a:srgbClr val="4D4D4D"/>
                </a:solidFill>
                <a:effectLst/>
                <a:latin typeface="-apple-system"/>
              </a:rPr>
              <a:t>输入密码后按回车进如系统</a:t>
            </a:r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43476E-A8DE-32FC-B506-443BB7A7E67D}"/>
              </a:ext>
            </a:extLst>
          </p:cNvPr>
          <p:cNvSpPr txBox="1"/>
          <p:nvPr/>
        </p:nvSpPr>
        <p:spPr>
          <a:xfrm>
            <a:off x="2251788" y="6385841"/>
            <a:ext cx="82047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https://blog.csdn.net/qq_42417071/article/details/136327674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12070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安装XV6需要用到的依赖包</a:t>
            </a:r>
          </a:p>
          <a:p>
            <a:r>
              <a:rPr kumimoji="1" lang="en-US" altLang="zh-CN" dirty="0"/>
              <a:t> </a:t>
            </a:r>
            <a:r>
              <a:rPr kumimoji="1" lang="zh-CN" altLang="en-US" dirty="0"/>
              <a:t>sudo apt-get install git build-essential gdb-multiarch qemu-system-misc gcc-riscv64-linux-gnu binutils-riscv64-linux-gnu</a:t>
            </a:r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安装RISC-V GNU编译器工具链</a:t>
            </a:r>
          </a:p>
          <a:p>
            <a:r>
              <a:rPr kumimoji="1" lang="en-US" altLang="zh-CN"/>
              <a:t>(1) git </a:t>
            </a:r>
            <a:r>
              <a:rPr kumimoji="1" lang="en-US" altLang="zh-CN" dirty="0"/>
              <a:t>clone --recursive https://github.com/riscv/riscv-gnu-toolchain </a:t>
            </a:r>
            <a:r>
              <a:rPr kumimoji="1" lang="zh-CN" altLang="en-US" dirty="0">
                <a:solidFill>
                  <a:srgbClr val="FF0000"/>
                </a:solidFill>
              </a:rPr>
              <a:t>（这一步会有很长的</a:t>
            </a:r>
            <a:r>
              <a:rPr kumimoji="1" lang="zh-CN" altLang="en-US">
                <a:solidFill>
                  <a:srgbClr val="FF0000"/>
                </a:solidFill>
              </a:rPr>
              <a:t>时间）</a:t>
            </a:r>
            <a:endParaRPr kumimoji="1" lang="en-US" altLang="zh-CN">
              <a:solidFill>
                <a:srgbClr val="FF0000"/>
              </a:solidFill>
            </a:endParaRPr>
          </a:p>
          <a:p>
            <a:r>
              <a:rPr kumimoji="1" lang="en-US" altLang="zh-CN"/>
              <a:t>(2) </a:t>
            </a:r>
            <a:r>
              <a:rPr kumimoji="1" lang="zh-CN" altLang="en-US"/>
              <a:t>换用国内镜像（无需解压，克隆成功则在主目录下出现名为</a:t>
            </a:r>
            <a:r>
              <a:rPr kumimoji="1" lang="en-US" altLang="zh-CN"/>
              <a:t>riscv-gnu-toolchain</a:t>
            </a:r>
            <a:r>
              <a:rPr kumimoji="1" lang="zh-CN" altLang="en-US"/>
              <a:t>的文件夹）： </a:t>
            </a:r>
            <a:r>
              <a:rPr kumimoji="1" lang="en-US" altLang="zh-CN"/>
              <a:t>git clone --recursive https://gitee.com/mirrors/riscv-gnu-toolchain.git</a:t>
            </a:r>
          </a:p>
          <a:p>
            <a:endParaRPr kumimoji="1" lang="en-US" altLang="zh-CN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1962" y="910999"/>
            <a:ext cx="11268075" cy="5797776"/>
          </a:xfrm>
        </p:spPr>
        <p:txBody>
          <a:bodyPr/>
          <a:lstStyle/>
          <a:p>
            <a:r>
              <a:rPr lang="en-US" altLang="zh-CN" sz="2000"/>
              <a:t>(3) </a:t>
            </a:r>
            <a:r>
              <a:rPr lang="zh-CN" altLang="en-US" sz="2000"/>
              <a:t>如果国内镜像依旧频繁超时，则使用国内镜像</a:t>
            </a:r>
            <a:r>
              <a:rPr lang="en-US" altLang="zh-CN" sz="2000"/>
              <a:t>+</a:t>
            </a:r>
            <a:r>
              <a:rPr lang="zh-CN" altLang="en-US" sz="2000"/>
              <a:t>模块拆分安装：</a:t>
            </a:r>
            <a:endParaRPr lang="en-US" altLang="zh-CN" sz="2000"/>
          </a:p>
          <a:p>
            <a:r>
              <a:rPr lang="zh-CN" altLang="en-US" sz="2000"/>
              <a:t> ①非递归安装</a:t>
            </a:r>
            <a:r>
              <a:rPr lang="en-US" altLang="zh-CN" sz="2000"/>
              <a:t>toolchain</a:t>
            </a:r>
            <a:r>
              <a:rPr lang="zh-CN" altLang="en-US" sz="2000"/>
              <a:t>文件夹（此时</a:t>
            </a:r>
            <a:r>
              <a:rPr lang="en-US" altLang="zh-CN" sz="2000"/>
              <a:t>riscv-gnu-toolchain </a:t>
            </a:r>
            <a:r>
              <a:rPr lang="zh-CN" altLang="en-US" sz="2000"/>
              <a:t>下的内容并不完整，其各个子 目录下几乎为空）：</a:t>
            </a:r>
            <a:r>
              <a:rPr lang="en-US" altLang="zh-CN" sz="2000"/>
              <a:t>git clone https://gitee.com/mirrors/riscv-gnu-toolchain.git</a:t>
            </a:r>
          </a:p>
          <a:p>
            <a:r>
              <a:rPr lang="en-US" altLang="zh-CN" sz="2000"/>
              <a:t> ②</a:t>
            </a:r>
            <a:r>
              <a:rPr lang="zh-CN" altLang="en-US" sz="2000"/>
              <a:t>进入</a:t>
            </a:r>
            <a:r>
              <a:rPr lang="en-US" altLang="zh-CN" sz="2000"/>
              <a:t>riscv-gnu-toolchain </a:t>
            </a:r>
            <a:r>
              <a:rPr lang="zh-CN" altLang="en-US" sz="2000"/>
              <a:t>文件夹，</a:t>
            </a:r>
            <a:r>
              <a:rPr lang="en-US" altLang="zh-CN" sz="2000"/>
              <a:t>cd riscv-gnu-toolchain</a:t>
            </a:r>
          </a:p>
          <a:p>
            <a:pPr>
              <a:buNone/>
            </a:pPr>
            <a:r>
              <a:rPr lang="zh-CN" altLang="en-US" sz="2000"/>
              <a:t> 安装六个子模块：</a:t>
            </a:r>
            <a:endParaRPr lang="en-US" altLang="zh-CN" sz="2000"/>
          </a:p>
          <a:p>
            <a:pPr lvl="1">
              <a:buNone/>
            </a:pPr>
            <a:r>
              <a:rPr lang="zh-CN" altLang="en-US" sz="1600"/>
              <a:t> </a:t>
            </a:r>
            <a:r>
              <a:rPr lang="en-US" altLang="zh-CN" sz="1600"/>
              <a:t>git clone--recursive https://gitee.com/mirrors/riscv-binutils-gdb.git binutils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https://gitee.com/mirrors/riscv-dejagnu.git dejagnu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https://gitee.com/mirrors/riscv-gcc.git gcc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https://gitee.com/mirrors/riscv-binutils-gdb.git gdb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https://gitee.com/mirrors/riscv-glibc.git glibc </a:t>
            </a:r>
          </a:p>
          <a:p>
            <a:pPr lvl="1">
              <a:buNone/>
            </a:pPr>
            <a:r>
              <a:rPr lang="en-US" altLang="zh-CN" sz="1600"/>
              <a:t>git clone--recursive https://gitee.com/mirrors/riscv-newlib.git newlib </a:t>
            </a:r>
          </a:p>
          <a:p>
            <a:pPr>
              <a:buNone/>
            </a:pPr>
            <a:r>
              <a:rPr lang="zh-CN" altLang="en-US" sz="2000"/>
              <a:t>注：在编译完成后还需要返回上级目录添加环境变量：</a:t>
            </a:r>
            <a:r>
              <a:rPr lang="en-US" altLang="zh-CN" sz="2000"/>
              <a:t>$</a:t>
            </a:r>
            <a:r>
              <a:rPr lang="zh-CN" altLang="en-US" sz="2000"/>
              <a:t> </a:t>
            </a:r>
            <a:r>
              <a:rPr lang="en-US" altLang="zh-CN" sz="2000"/>
              <a:t>cd ..</a:t>
            </a:r>
          </a:p>
          <a:p>
            <a:r>
              <a:rPr lang="en-US" altLang="zh-CN" sz="2000"/>
              <a:t>$ gedit ~/.bashrc      //</a:t>
            </a:r>
            <a:r>
              <a:rPr lang="zh-CN" altLang="en-US" sz="2000"/>
              <a:t>打开 </a:t>
            </a:r>
            <a:r>
              <a:rPr lang="en-US" altLang="zh-CN" sz="2000"/>
              <a:t>bashrc </a:t>
            </a:r>
            <a:r>
              <a:rPr lang="zh-CN" altLang="en-US" sz="2000"/>
              <a:t>文件 </a:t>
            </a:r>
            <a:endParaRPr lang="en-US" altLang="zh-CN" sz="2000"/>
          </a:p>
          <a:p>
            <a:r>
              <a:rPr lang="zh-CN" altLang="en-US" sz="2000"/>
              <a:t>在</a:t>
            </a:r>
            <a:r>
              <a:rPr lang="en-US" altLang="zh-CN" sz="2000"/>
              <a:t>bashrc </a:t>
            </a:r>
            <a:r>
              <a:rPr lang="zh-CN" altLang="en-US" sz="2000"/>
              <a:t>文件末尾添加：</a:t>
            </a:r>
            <a:r>
              <a:rPr lang="en-US" altLang="zh-CN" sz="2000"/>
              <a:t>exportPATH=/usr/local/bin:$PATH </a:t>
            </a:r>
            <a:r>
              <a:rPr lang="zh-CN" altLang="en-US" sz="2000"/>
              <a:t>，然后保存退出 </a:t>
            </a:r>
            <a:endParaRPr lang="en-US" altLang="zh-CN" sz="2000"/>
          </a:p>
          <a:p>
            <a:r>
              <a:rPr lang="en-US" altLang="zh-CN" sz="2000"/>
              <a:t>$ source ~/.bashrc //</a:t>
            </a:r>
            <a:r>
              <a:rPr lang="zh-CN" altLang="en-US" sz="2000"/>
              <a:t>更新环境</a:t>
            </a:r>
            <a:endParaRPr lang="en-US" altLang="zh-CN" sz="200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2557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kumimoji="1" lang="zh-CN" altLang="en-US"/>
          </a:p>
          <a:p>
            <a:pPr>
              <a:buNone/>
            </a:pPr>
            <a:r>
              <a:rPr kumimoji="1" lang="en-US" altLang="zh-CN"/>
              <a:t>// </a:t>
            </a:r>
            <a:r>
              <a:rPr kumimoji="1" lang="zh-CN" altLang="en-US"/>
              <a:t>下载依赖</a:t>
            </a:r>
          </a:p>
          <a:p>
            <a:pPr>
              <a:buNone/>
            </a:pPr>
            <a:r>
              <a:rPr kumimoji="1" lang="en-GB" altLang="zh-CN"/>
              <a:t>sudo apt-get install autoconf automake autotools-dev curl libmpc-dev libmpfr-dev libgmp-dev gawk build-essential bison flex texinfo gperf libtool patchutils bc zlib1g-dev libexpat-dev -y</a:t>
            </a:r>
          </a:p>
          <a:p>
            <a:pPr>
              <a:buNone/>
            </a:pPr>
            <a:endParaRPr kumimoji="1" lang="en-GB" altLang="zh-CN"/>
          </a:p>
          <a:p>
            <a:pPr>
              <a:buNone/>
            </a:pPr>
            <a:r>
              <a:rPr kumimoji="1" lang="en-GB" altLang="zh-CN"/>
              <a:t>// </a:t>
            </a:r>
            <a:r>
              <a:rPr kumimoji="1" lang="zh-CN" altLang="en-US"/>
              <a:t>编译</a:t>
            </a:r>
          </a:p>
          <a:p>
            <a:pPr>
              <a:buNone/>
            </a:pPr>
            <a:r>
              <a:rPr kumimoji="1" lang="en-GB" altLang="zh-CN"/>
              <a:t>cd riscv-gnu-toolchain</a:t>
            </a:r>
          </a:p>
          <a:p>
            <a:pPr>
              <a:buNone/>
            </a:pPr>
            <a:r>
              <a:rPr kumimoji="1" lang="en-GB" altLang="zh-CN"/>
              <a:t>./configure --prefix=/usr/local</a:t>
            </a:r>
          </a:p>
          <a:p>
            <a:pPr>
              <a:buNone/>
            </a:pPr>
            <a:r>
              <a:rPr kumimoji="1" lang="en-GB" altLang="zh-CN"/>
              <a:t>sudo make</a:t>
            </a:r>
            <a:endParaRPr kumimoji="1" lang="en-GB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278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6. 安装QEMU</a:t>
            </a:r>
          </a:p>
          <a:p>
            <a:r>
              <a:rPr kumimoji="1" lang="en-US" altLang="zh-CN" dirty="0"/>
              <a:t>$ wget https://download.qemu.org/qemu-5.1.0.tar.xz</a:t>
            </a:r>
          </a:p>
          <a:p>
            <a:r>
              <a:rPr kumimoji="1" lang="en-US" altLang="zh-CN" dirty="0"/>
              <a:t>$ tar xf qemu-5.1.0.tar.xz</a:t>
            </a:r>
          </a:p>
          <a:p>
            <a:r>
              <a:rPr kumimoji="1" lang="en-US" altLang="zh-CN" dirty="0"/>
              <a:t>$ cd qemu-5.1.0</a:t>
            </a:r>
          </a:p>
          <a:p>
            <a:r>
              <a:rPr kumimoji="1" lang="en-US" altLang="zh-CN" dirty="0"/>
              <a:t>$ ./configure --disable-kvm --disable-werror --prefix=/usr/local --target-list="</a:t>
            </a:r>
            <a:r>
              <a:rPr kumimoji="1" lang="en-US" altLang="zh-CN"/>
              <a:t>riscv64-softmmu"</a:t>
            </a:r>
            <a:endParaRPr kumimoji="1" lang="en-US" altLang="zh-CN" dirty="0"/>
          </a:p>
          <a:p>
            <a:r>
              <a:rPr kumimoji="1" lang="en-US" altLang="zh-CN" dirty="0"/>
              <a:t>$ make</a:t>
            </a:r>
          </a:p>
          <a:p>
            <a:r>
              <a:rPr kumimoji="1" lang="en-US" altLang="zh-CN" dirty="0"/>
              <a:t>$ make install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7.检查安装是否成功</a:t>
            </a:r>
          </a:p>
          <a:p>
            <a:r>
              <a:rPr kumimoji="1" lang="en-US" altLang="zh-CN" dirty="0"/>
              <a:t>$ riscv64-unknown-elf-gcc --version</a:t>
            </a:r>
          </a:p>
          <a:p>
            <a:r>
              <a:rPr kumimoji="1" lang="en-US" altLang="zh-CN" dirty="0"/>
              <a:t>riscv64-unknown-elf-gcc (GCC) 10.2.0</a:t>
            </a:r>
          </a:p>
          <a:p>
            <a:r>
              <a:rPr kumimoji="1" lang="en-US" altLang="zh-CN" dirty="0"/>
              <a:t>...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$ qemu-system-riscv64 --version</a:t>
            </a:r>
          </a:p>
          <a:p>
            <a:r>
              <a:rPr kumimoji="1" lang="en-US" altLang="zh-CN" dirty="0"/>
              <a:t>QEMU emulator version 5.1.0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C7AD87-BF75-C461-A41E-BE23F2C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实验指导书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52F794D-DC08-BDAC-CF12-CCD304763E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63" y="845016"/>
            <a:ext cx="5069181" cy="5819978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B5B8F46-F726-7A22-CF3E-1CB163E45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176" y="918915"/>
            <a:ext cx="4986374" cy="5672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2240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</a:t>
            </a:r>
            <a:r>
              <a:rPr kumimoji="1" lang="en-US" altLang="zh-CN" dirty="0"/>
              <a:t>XV6</a:t>
            </a:r>
            <a:r>
              <a:rPr kumimoji="1" lang="zh-CN" altLang="en-US" dirty="0"/>
              <a:t>环境搭建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838200"/>
            <a:ext cx="11164570" cy="5870575"/>
          </a:xfrm>
        </p:spPr>
        <p:txBody>
          <a:bodyPr/>
          <a:lstStyle/>
          <a:p>
            <a:r>
              <a:rPr kumimoji="1" lang="en-US" altLang="zh-CN" sz="2400" dirty="0"/>
              <a:t>8.运行XV6</a:t>
            </a:r>
          </a:p>
          <a:p>
            <a:r>
              <a:rPr kumimoji="1" lang="en-US" altLang="zh-CN" sz="2400"/>
              <a:t>$ git clone git://github.com/mit-pdos/xv6-riscv.git</a:t>
            </a:r>
            <a:endParaRPr kumimoji="1" lang="en-US" altLang="zh-CN" sz="2400" dirty="0"/>
          </a:p>
          <a:p>
            <a:r>
              <a:rPr kumimoji="1" lang="en-US" altLang="zh-CN" sz="2400"/>
              <a:t>$ cd xv6-riscv</a:t>
            </a:r>
            <a:endParaRPr kumimoji="1" lang="en-US" altLang="zh-CN" sz="2400" dirty="0"/>
          </a:p>
          <a:p>
            <a:r>
              <a:rPr kumimoji="1" lang="en-US" altLang="zh-CN" sz="2400"/>
              <a:t>$ </a:t>
            </a:r>
            <a:r>
              <a:rPr kumimoji="1" lang="en-US" altLang="zh-CN" sz="2400" dirty="0"/>
              <a:t>make qemu</a:t>
            </a:r>
          </a:p>
          <a:p>
            <a:r>
              <a:rPr kumimoji="1" lang="en-US" altLang="zh-CN" sz="2400" dirty="0"/>
              <a:t>init: starting sh</a:t>
            </a:r>
          </a:p>
          <a:p>
            <a:r>
              <a:rPr kumimoji="1" lang="en-US" altLang="zh-CN" sz="2400" dirty="0"/>
              <a:t>当可以看到“init: starting sh”的字样表示xv6已经正常启动，此时在“$”提示符后可输入xv6支持的shell命令。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:Linux</a:t>
            </a:r>
            <a:r>
              <a:rPr kumimoji="1" lang="zh-CN" altLang="en-US" dirty="0"/>
              <a:t>登录方式与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296" y="1275113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Linux登录方式主要有两种：</a:t>
            </a:r>
          </a:p>
          <a:p>
            <a:pPr lvl="1"/>
            <a:r>
              <a:rPr kumimoji="1" lang="en-US" altLang="zh-CN" dirty="0"/>
              <a:t>本地登录：只要启动虚拟机即可，类似于打开自己电脑直接连接显示器的方式；可以通过Ctrl + Alt + F[1-6]在6个虚拟控制台之间进行切换。需要注意的是，远程实验平台不能用本地登录。</a:t>
            </a:r>
          </a:p>
          <a:p>
            <a:pPr lvl="1"/>
            <a:r>
              <a:rPr kumimoji="1" lang="en-US" altLang="zh-CN" dirty="0"/>
              <a:t>远程登录：对于Windows用户来说，可以通过MobaXterm、Windows Terminal、putty等工具远程登录。</a:t>
            </a:r>
          </a:p>
          <a:p>
            <a:r>
              <a:rPr kumimoji="1" lang="en-US" altLang="zh-CN" dirty="0"/>
              <a:t>Shell意思为命令行界面，是运行命令行的应用程序，它本身是一个用C语言编写的程序。shell是用户使用Linux的桥梁，用户通过shell来控制Linux系统，Linux系统通过shell展示系统信息。</a:t>
            </a:r>
          </a:p>
          <a:p>
            <a:r>
              <a:rPr kumimoji="1" lang="en-US" altLang="zh-CN" dirty="0"/>
              <a:t>常见的shell有：bash、sh、csh、ksh等，可以在创建用户时指定用户的登录shell，也可以输入shell名称打开一个新的shell。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:linux</a:t>
            </a:r>
            <a:r>
              <a:rPr kumimoji="1" lang="zh-CN" altLang="en-US" dirty="0"/>
              <a:t>用户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924" y="1051178"/>
            <a:ext cx="11963076" cy="5527675"/>
          </a:xfrm>
        </p:spPr>
        <p:txBody>
          <a:bodyPr/>
          <a:lstStyle/>
          <a:p>
            <a:r>
              <a:rPr kumimoji="1" lang="en-US" altLang="zh-CN" dirty="0"/>
              <a:t>root是Linux系统中的一个特殊管理员，通常称为超级管理员，类似于Windows系统中的Administrator。root用户拥有最高权限，甚至可以无限的破坏系统！除非必要，请勿使用root用户！</a:t>
            </a:r>
          </a:p>
          <a:p>
            <a:r>
              <a:rPr kumimoji="1" lang="en-US" altLang="zh-CN" dirty="0"/>
              <a:t>可以通过命令提示符清楚了解当前是root用户（#）还是普通用户（$）。</a:t>
            </a:r>
          </a:p>
          <a:p>
            <a:r>
              <a:rPr kumimoji="1" lang="en-US" altLang="zh-CN" dirty="0"/>
              <a:t>常用的管理用户的命令如下：</a:t>
            </a:r>
          </a:p>
          <a:p>
            <a:r>
              <a:rPr kumimoji="1" lang="en-US" altLang="zh-CN" dirty="0"/>
              <a:t>useradd name：增加用户，需要在root权限下，通过useradd命令可以为系统添加新用户信息</a:t>
            </a:r>
          </a:p>
          <a:p>
            <a:r>
              <a:rPr kumimoji="1" lang="en-US" altLang="zh-CN" dirty="0"/>
              <a:t>su - username：切换用户</a:t>
            </a:r>
          </a:p>
          <a:p>
            <a:r>
              <a:rPr kumimoji="1" lang="en-US" altLang="zh-CN" dirty="0"/>
              <a:t>sudo：允许普通用户执行管理员账号才能执行的命令</a:t>
            </a:r>
          </a:p>
          <a:p>
            <a:r>
              <a:rPr kumimoji="1" lang="en-US" altLang="zh-CN" dirty="0"/>
              <a:t>id 查看当前用户名</a:t>
            </a:r>
          </a:p>
          <a:p>
            <a:pPr indent="0">
              <a:buNone/>
            </a:pPr>
            <a:endParaRPr kumimoji="1" lang="en-US" altLang="zh-CN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修改密码与查看系统信息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可以通过passwd修改自己的密码。</a:t>
            </a:r>
          </a:p>
          <a:p>
            <a:r>
              <a:rPr kumimoji="1" lang="en-US" altLang="zh-CN" dirty="0"/>
              <a:t>查看系统信息：cat /etc/os-release</a:t>
            </a:r>
          </a:p>
          <a:p>
            <a:r>
              <a:rPr kumimoji="1" lang="en-US" altLang="zh-CN" dirty="0"/>
              <a:t>查看 CPU 信息：lscpu</a:t>
            </a:r>
          </a:p>
          <a:p>
            <a:r>
              <a:rPr kumimoji="1" lang="en-US" altLang="zh-CN" dirty="0"/>
              <a:t>查看内存信息：free</a:t>
            </a:r>
          </a:p>
          <a:p>
            <a:r>
              <a:rPr kumimoji="1" lang="en-US" altLang="zh-CN" dirty="0"/>
              <a:t>查看磁盘信息：fdisk -l</a:t>
            </a:r>
          </a:p>
          <a:p>
            <a:r>
              <a:rPr kumimoji="1" lang="en-US" altLang="zh-CN" dirty="0"/>
              <a:t>查看系统资源实时信息：top</a:t>
            </a:r>
          </a:p>
          <a:p>
            <a:r>
              <a:rPr kumimoji="1" lang="en-US" altLang="zh-CN" dirty="0"/>
              <a:t>显示当前的日期和本地时间：date</a:t>
            </a:r>
          </a:p>
          <a:p>
            <a:r>
              <a:rPr kumimoji="1" lang="en-US" altLang="zh-CN" dirty="0"/>
              <a:t>显示当前的日期和 UTC 时间：date --utc/--u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:shell</a:t>
            </a:r>
            <a:r>
              <a:rPr kumimoji="1" lang="zh-CN" altLang="en-US" dirty="0"/>
              <a:t>快捷操作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r>
              <a:rPr kumimoji="1" lang="en-US" altLang="zh-CN" dirty="0"/>
              <a:t>可以使用tab键补全功能，快速输入命令或参数</a:t>
            </a:r>
          </a:p>
          <a:p>
            <a:r>
              <a:rPr kumimoji="1" lang="en-US" altLang="zh-CN" dirty="0"/>
              <a:t>history工具记录了历史命令，可以使用history查看历史命令。</a:t>
            </a:r>
          </a:p>
          <a:p>
            <a:r>
              <a:rPr kumimoji="1" lang="en-US" altLang="zh-CN" dirty="0"/>
              <a:t>可以按上下键快速翻阅历史命令</a:t>
            </a:r>
          </a:p>
          <a:p>
            <a:r>
              <a:rPr kumimoji="1" lang="en-US" altLang="zh-CN" dirty="0"/>
              <a:t>当想要将光标快速移动到当前行首或行尾时，可以按home或end键。</a:t>
            </a:r>
          </a:p>
          <a:p>
            <a:r>
              <a:rPr kumimoji="1" lang="en-US" altLang="zh-CN" dirty="0"/>
              <a:t>当页面被字符充满，想快速清屏时，可以输入clear或者按下Ctrl + L组合键快速清屏。</a:t>
            </a:r>
          </a:p>
          <a:p>
            <a:r>
              <a:rPr kumimoji="1" lang="en-US" altLang="zh-CN" dirty="0"/>
              <a:t>Ctrl + C 终止当前程序的执行</a:t>
            </a:r>
          </a:p>
          <a:p>
            <a:r>
              <a:rPr kumimoji="1" lang="en-US" altLang="zh-CN" dirty="0"/>
              <a:t>Ctrl + Z 挂起当前程序</a:t>
            </a:r>
          </a:p>
          <a:p>
            <a:r>
              <a:rPr kumimoji="1" lang="en-US" altLang="zh-CN" dirty="0"/>
              <a:t>Ctrl + D 终止输入（若正在使用 Shell，则退出当前 Shell）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 ls（英文全拼：list files）命令用于显示指定工作目录下之内容（列出目前工作目录所含之文件及子目录)。</a:t>
            </a:r>
          </a:p>
          <a:p>
            <a:r>
              <a:rPr kumimoji="1" lang="en-US" altLang="zh-CN" dirty="0"/>
              <a:t>mkdir 建立文件夹</a:t>
            </a:r>
          </a:p>
          <a:p>
            <a:r>
              <a:rPr kumimoji="1" lang="en-US" altLang="zh-CN" dirty="0"/>
              <a:t>rmdir 删除文件夹</a:t>
            </a:r>
          </a:p>
          <a:p>
            <a:r>
              <a:rPr kumimoji="1" lang="en-US" altLang="zh-CN" dirty="0"/>
              <a:t>rm 删除命令</a:t>
            </a:r>
          </a:p>
          <a:p>
            <a:r>
              <a:rPr kumimoji="1" lang="en-US" altLang="zh-CN" dirty="0"/>
              <a:t>cd 切换目录</a:t>
            </a:r>
          </a:p>
          <a:p>
            <a:r>
              <a:rPr kumimoji="1" lang="en-US" altLang="zh-CN" dirty="0"/>
              <a:t>vi 文本编辑模式</a:t>
            </a:r>
          </a:p>
          <a:p>
            <a:r>
              <a:rPr kumimoji="1" lang="en-US" altLang="zh-CN" dirty="0"/>
              <a:t>echo 命令</a:t>
            </a:r>
            <a:r>
              <a:rPr kumimoji="1" lang="zh-CN" altLang="en-US" dirty="0"/>
              <a:t>，</a:t>
            </a:r>
            <a:r>
              <a:rPr kumimoji="1" lang="en-US" altLang="zh-CN" dirty="0"/>
              <a:t>显示普通字符串</a:t>
            </a:r>
          </a:p>
          <a:p>
            <a:r>
              <a:rPr kumimoji="1" lang="en-US" altLang="zh-CN" dirty="0"/>
              <a:t>cat 打印文件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Linux</a:t>
            </a:r>
            <a:r>
              <a:rPr kumimoji="1" lang="zh-CN" altLang="en-US" dirty="0"/>
              <a:t>基础</a:t>
            </a:r>
            <a:r>
              <a:rPr kumimoji="1" lang="en-US" altLang="zh-CN" dirty="0"/>
              <a:t>:</a:t>
            </a:r>
            <a:r>
              <a:rPr kumimoji="1" lang="zh-CN" altLang="en-US" dirty="0"/>
              <a:t>基础命令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 cp 复制文件</a:t>
            </a:r>
          </a:p>
          <a:p>
            <a:r>
              <a:rPr kumimoji="1" lang="en-US" altLang="zh-CN" dirty="0"/>
              <a:t>mv 改名或移动文件</a:t>
            </a:r>
          </a:p>
          <a:p>
            <a:r>
              <a:rPr kumimoji="1" lang="en-US" altLang="zh-CN" dirty="0"/>
              <a:t>find 查找文件</a:t>
            </a:r>
          </a:p>
          <a:p>
            <a:r>
              <a:rPr kumimoji="1" lang="en-US" altLang="zh-CN" dirty="0"/>
              <a:t>grep 正则匹配文件内容</a:t>
            </a:r>
          </a:p>
          <a:p>
            <a:r>
              <a:rPr kumimoji="1" lang="en-US" altLang="zh-CN" dirty="0"/>
              <a:t>man 帮助命令</a:t>
            </a:r>
          </a:p>
          <a:p>
            <a:r>
              <a:rPr kumimoji="1" lang="en-US" altLang="zh-CN" dirty="0"/>
              <a:t>tar打包和解包</a:t>
            </a:r>
          </a:p>
          <a:p>
            <a:r>
              <a:rPr kumimoji="1" lang="en-US" altLang="zh-CN" dirty="0"/>
              <a:t>ln链接</a:t>
            </a:r>
          </a:p>
          <a:p>
            <a:r>
              <a:rPr kumimoji="1" lang="en-US" altLang="zh-CN" dirty="0"/>
              <a:t>ip addr 显示或设置网络状态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工具下载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en-US" altLang="zh-CN" dirty="0"/>
              <a:t>安装VScode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在 https://code.visualstudio.com/ 下载并在物理机（Windows系统）上安装VSCode软件。</a:t>
            </a:r>
          </a:p>
          <a:p>
            <a:pPr indent="0">
              <a:buNone/>
            </a:pPr>
            <a:r>
              <a:rPr kumimoji="1" lang="en-US" altLang="zh-CN" dirty="0"/>
              <a:t>打开后在左侧边栏的扩展商店中搜索并安装以下扩展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Chinese (Simplified) Language Pack for Visual Studio Code</a:t>
            </a:r>
          </a:p>
          <a:p>
            <a:pPr indent="0">
              <a:buNone/>
            </a:pPr>
            <a:r>
              <a:rPr kumimoji="1" lang="en-US" altLang="zh-CN" dirty="0"/>
              <a:t>Remote-SSH</a:t>
            </a:r>
          </a:p>
          <a:p>
            <a:pPr indent="0">
              <a:buNone/>
            </a:pPr>
            <a:r>
              <a:rPr kumimoji="1" lang="en-US" altLang="zh-CN" dirty="0"/>
              <a:t>C/C++</a:t>
            </a:r>
          </a:p>
          <a:p>
            <a:pPr indent="0">
              <a:buNone/>
            </a:pPr>
            <a:r>
              <a:rPr kumimoji="1" lang="en-US" altLang="zh-CN" dirty="0"/>
              <a:t>安装完成后重启VSCode。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10148" y="3754877"/>
            <a:ext cx="5724426" cy="20221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76264D-B88E-0E5B-5527-657DA08B1070}"/>
              </a:ext>
            </a:extLst>
          </p:cNvPr>
          <p:cNvSpPr txBox="1"/>
          <p:nvPr/>
        </p:nvSpPr>
        <p:spPr>
          <a:xfrm>
            <a:off x="715347" y="6100177"/>
            <a:ext cx="102014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hlinkClick r:id="rId5"/>
              </a:rPr>
              <a:t>Vscode</a:t>
            </a:r>
            <a:r>
              <a:rPr lang="zh-CN" altLang="en-US">
                <a:hlinkClick r:id="rId5"/>
              </a:rPr>
              <a:t>安装教程：</a:t>
            </a:r>
            <a:r>
              <a:rPr lang="en-US" altLang="zh-CN">
                <a:hlinkClick r:id="rId5"/>
              </a:rPr>
              <a:t>https://blog.csdn.net/msdcp/article/details/127033151       </a:t>
            </a:r>
          </a:p>
          <a:p>
            <a:r>
              <a:rPr lang="en-US" altLang="zh-CN">
                <a:hlinkClick r:id="rId5"/>
              </a:rPr>
              <a:t>https://blog.csdn.net/qq_46123200/article/details/136193576</a:t>
            </a:r>
            <a:r>
              <a:rPr lang="en-US" altLang="zh-CN"/>
              <a:t>(</a:t>
            </a:r>
            <a:r>
              <a:rPr lang="zh-CN" altLang="en-US"/>
              <a:t>远程控制</a:t>
            </a:r>
            <a:r>
              <a:rPr lang="en-US" altLang="zh-CN"/>
              <a:t>Linux</a:t>
            </a:r>
            <a:r>
              <a:rPr lang="zh-CN" altLang="en-US"/>
              <a:t>安装教程</a:t>
            </a:r>
            <a:r>
              <a:rPr lang="en-US" altLang="zh-CN"/>
              <a:t>)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工具使用</a:t>
            </a:r>
            <a:r>
              <a:rPr kumimoji="1" lang="en-US" altLang="zh-CN" dirty="0"/>
              <a:t>ssh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zh-CN" altLang="en-US" dirty="0"/>
              <a:t>安装</a:t>
            </a:r>
            <a:r>
              <a:rPr kumimoji="1" lang="en-US" altLang="zh-CN" dirty="0"/>
              <a:t>Remote-SSH</a:t>
            </a:r>
            <a:r>
              <a:rPr kumimoji="1" lang="zh-CN" altLang="en-US" dirty="0"/>
              <a:t>后。在虚拟机中使用</a:t>
            </a:r>
            <a:r>
              <a:rPr kumimoji="1" lang="en-US" altLang="zh-CN" dirty="0"/>
              <a:t>ip addr</a:t>
            </a:r>
            <a:r>
              <a:rPr kumimoji="1" lang="zh-CN" altLang="en-US" dirty="0"/>
              <a:t>命令查找</a:t>
            </a:r>
            <a:r>
              <a:rPr kumimoji="1" lang="en-US" altLang="zh-CN" dirty="0"/>
              <a:t>ip</a:t>
            </a:r>
            <a:r>
              <a:rPr kumimoji="1" lang="zh-CN" altLang="en-US" dirty="0"/>
              <a:t>地址。</a:t>
            </a:r>
          </a:p>
          <a:p>
            <a:pPr indent="0">
              <a:buNone/>
            </a:pPr>
            <a:endParaRPr kumimoji="1" lang="en-US" altLang="zh-CN" dirty="0"/>
          </a:p>
          <a:p>
            <a:pPr indent="0">
              <a:buNone/>
            </a:pPr>
            <a:r>
              <a:rPr kumimoji="1" lang="en-US" altLang="zh-CN" dirty="0"/>
              <a:t>                                                    192.168.48.171</a:t>
            </a:r>
            <a:r>
              <a:rPr kumimoji="1" lang="zh-CN" altLang="en-US" dirty="0"/>
              <a:t>（根据自己的）</a:t>
            </a:r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endParaRPr kumimoji="1" lang="zh-CN" altLang="en-US" dirty="0"/>
          </a:p>
          <a:p>
            <a:pPr indent="0">
              <a:buNone/>
            </a:pPr>
            <a:r>
              <a:rPr kumimoji="1" lang="zh-CN" altLang="en-US" dirty="0"/>
              <a:t>在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中左侧选择远程资源管理器，新建</a:t>
            </a:r>
            <a:r>
              <a:rPr kumimoji="1" lang="en-US" altLang="zh-CN" dirty="0"/>
              <a:t>SSH</a:t>
            </a:r>
            <a:r>
              <a:rPr kumimoji="1" lang="zh-CN" altLang="en-US" dirty="0"/>
              <a:t>。</a:t>
            </a:r>
          </a:p>
          <a:p>
            <a:pPr indent="0">
              <a:buNone/>
            </a:pPr>
            <a:r>
              <a:rPr kumimoji="1" lang="en-US" altLang="zh-CN" dirty="0"/>
              <a:t>                                                                ssh lan</a:t>
            </a:r>
            <a:r>
              <a:rPr kumimoji="1" lang="zh-CN" altLang="en-US" dirty="0"/>
              <a:t>（用户名）</a:t>
            </a:r>
            <a:r>
              <a:rPr kumimoji="1" lang="en-US" altLang="zh-CN" dirty="0"/>
              <a:t>+@+</a:t>
            </a:r>
            <a:r>
              <a:rPr kumimoji="1" lang="en-US" altLang="zh-CN" dirty="0">
                <a:sym typeface="+mn-ea"/>
              </a:rPr>
              <a:t>19               								2.168.48.171</a:t>
            </a:r>
            <a:r>
              <a:rPr kumimoji="1" lang="zh-CN" altLang="en-US" dirty="0">
                <a:sym typeface="+mn-ea"/>
              </a:rPr>
              <a:t>（</a:t>
            </a:r>
            <a:r>
              <a:rPr kumimoji="1" lang="en-US" altLang="zh-CN" dirty="0">
                <a:sym typeface="+mn-ea"/>
              </a:rPr>
              <a:t>ip</a:t>
            </a:r>
            <a:r>
              <a:rPr kumimoji="1" lang="zh-CN" altLang="en-US" dirty="0">
                <a:sym typeface="+mn-ea"/>
              </a:rPr>
              <a:t>地址）</a:t>
            </a:r>
          </a:p>
          <a:p>
            <a:pPr indent="0">
              <a:buNone/>
            </a:pPr>
            <a:endParaRPr kumimoji="1" lang="zh-CN" altLang="en-US" dirty="0">
              <a:sym typeface="+mn-ea"/>
            </a:endParaRPr>
          </a:p>
          <a:p>
            <a:pPr indent="0">
              <a:buNone/>
            </a:pPr>
            <a:r>
              <a:rPr kumimoji="1" lang="zh-CN" altLang="en-US" dirty="0">
                <a:sym typeface="+mn-ea"/>
              </a:rPr>
              <a:t>建立连接后输入虚拟机密码。即可在</a:t>
            </a:r>
            <a:r>
              <a:rPr kumimoji="1" lang="en-US" altLang="zh-CN" dirty="0">
                <a:sym typeface="+mn-ea"/>
              </a:rPr>
              <a:t>VScode</a:t>
            </a:r>
            <a:r>
              <a:rPr kumimoji="1" lang="zh-CN" altLang="en-US" dirty="0">
                <a:sym typeface="+mn-ea"/>
              </a:rPr>
              <a:t>中管理虚拟机文件。</a:t>
            </a:r>
            <a:endParaRPr kumimoji="1" lang="zh-CN" altLang="en-US" dirty="0"/>
          </a:p>
          <a:p>
            <a:pPr indent="0">
              <a:buNone/>
            </a:pPr>
            <a:endParaRPr kumimoji="1" lang="en-US" altLang="zh-CN" dirty="0"/>
          </a:p>
          <a:p>
            <a:pPr indent="0">
              <a:buNone/>
            </a:pP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495" y="1517650"/>
            <a:ext cx="5130800" cy="2800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9870" y="4923790"/>
            <a:ext cx="6540500" cy="118745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常用工具：</a:t>
            </a:r>
            <a:r>
              <a:rPr kumimoji="1" lang="en-US" altLang="zh-CN" dirty="0"/>
              <a:t>VScode</a:t>
            </a:r>
            <a:r>
              <a:rPr kumimoji="1" lang="zh-CN" altLang="en-US" dirty="0"/>
              <a:t>工具使用</a:t>
            </a:r>
            <a:r>
              <a:rPr kumimoji="1" lang="en-US" altLang="zh-CN" dirty="0"/>
              <a:t>ssh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075" y="895668"/>
            <a:ext cx="11268075" cy="5527675"/>
          </a:xfrm>
        </p:spPr>
        <p:txBody>
          <a:bodyPr/>
          <a:lstStyle/>
          <a:p>
            <a:pPr indent="0">
              <a:buNone/>
            </a:pPr>
            <a:r>
              <a:rPr kumimoji="1" lang="zh-CN" altLang="en-US" dirty="0"/>
              <a:t>有可能出现无法连接的情况，可能是因为虚拟机没有启动</a:t>
            </a:r>
            <a:r>
              <a:rPr kumimoji="1" lang="en-US" altLang="zh-CN" dirty="0"/>
              <a:t>ssh</a:t>
            </a:r>
            <a:r>
              <a:rPr kumimoji="1" lang="zh-CN" altLang="en-US" dirty="0"/>
              <a:t>服务。</a:t>
            </a:r>
          </a:p>
          <a:p>
            <a:pPr indent="0">
              <a:buNone/>
            </a:pPr>
            <a:r>
              <a:rPr kumimoji="1" lang="zh-CN" altLang="en-US" dirty="0"/>
              <a:t>解决办法如下：</a:t>
            </a:r>
          </a:p>
          <a:p>
            <a:pPr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sudo apt-get install openssh-server</a:t>
            </a:r>
          </a:p>
          <a:p>
            <a:pPr indent="0">
              <a:buNone/>
            </a:pPr>
            <a:endParaRPr kumimoji="1" lang="zh-CN" altLang="en-US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kumimoji="1" lang="en-US" altLang="zh-CN" dirty="0">
                <a:solidFill>
                  <a:srgbClr val="FF0000"/>
                </a:solidFill>
              </a:rPr>
              <a:t>sudo  service ssh start</a:t>
            </a: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indent="0">
              <a:buNone/>
            </a:pPr>
            <a:r>
              <a:rPr kumimoji="1" lang="zh-CN" altLang="en-US" dirty="0">
                <a:solidFill>
                  <a:srgbClr val="FF0000"/>
                </a:solidFill>
              </a:rPr>
              <a:t>成功连接如下：</a:t>
            </a: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  <a:p>
            <a:pPr indent="0">
              <a:buNone/>
            </a:pPr>
            <a:endParaRPr kumimoji="1" lang="en-US" altLang="zh-CN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807335" y="3760470"/>
            <a:ext cx="9006205" cy="29902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7641D-13C3-8E0D-31EB-181952C24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</a:t>
            </a:r>
            <a:r>
              <a:rPr lang="en-US" altLang="zh-CN"/>
              <a:t>ppt</a:t>
            </a:r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574C0F1-7CD9-A8B7-38AB-7E3D854FFA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1076" y="1088216"/>
            <a:ext cx="9522777" cy="5527675"/>
          </a:xfrm>
        </p:spPr>
      </p:pic>
    </p:spTree>
    <p:extLst>
      <p:ext uri="{BB962C8B-B14F-4D97-AF65-F5344CB8AC3E}">
        <p14:creationId xmlns:p14="http://schemas.microsoft.com/office/powerpoint/2010/main" val="21594355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34" name="矩形 3"/>
          <p:cNvSpPr>
            <a:spLocks noChangeArrowheads="1"/>
          </p:cNvSpPr>
          <p:nvPr/>
        </p:nvSpPr>
        <p:spPr bwMode="auto">
          <a:xfrm>
            <a:off x="0" y="2947295"/>
            <a:ext cx="12192000" cy="2046288"/>
          </a:xfrm>
          <a:prstGeom prst="rect">
            <a:avLst/>
          </a:prstGeom>
          <a:solidFill>
            <a:srgbClr val="004070">
              <a:alpha val="89803"/>
            </a:srgb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1pPr>
            <a:lvl2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2pPr>
            <a:lvl3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3pPr>
            <a:lvl4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4pPr>
            <a:lvl5pPr eaLnBrk="0" hangingPunct="0"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Thank</a:t>
            </a:r>
            <a:r>
              <a:rPr lang="zh-CN" altLang="en-US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48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ea typeface="微软雅黑" panose="020B0503020204020204" pitchFamily="34" charset="-122"/>
                <a:cs typeface="Arial" panose="020B0604020202020204" pitchFamily="34" charset="0"/>
              </a:rPr>
              <a:t>You</a:t>
            </a:r>
            <a:endParaRPr lang="zh-CN" altLang="en-US" sz="4800" b="1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147" name="标题 2"/>
          <p:cNvSpPr>
            <a:spLocks noGrp="1" noChangeArrowheads="1"/>
          </p:cNvSpPr>
          <p:nvPr>
            <p:custDataLst>
              <p:tags r:id="rId1"/>
            </p:custDataLst>
          </p:nvPr>
        </p:nvSpPr>
        <p:spPr>
          <a:xfrm>
            <a:off x="807085" y="0"/>
            <a:ext cx="3253105" cy="933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1" compatLnSpc="1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16388A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16388A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1" latinLnBrk="0" hangingPunct="1">
              <a:lnSpc>
                <a:spcPct val="150000"/>
              </a:lnSpc>
            </a:pP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操作系统实验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550DD5-1A24-954D-E655-30529598D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实验问题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9BCA6D1-2592-E5E1-7501-5E95305948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5476" y="1725974"/>
            <a:ext cx="10979155" cy="3853732"/>
          </a:xfrm>
        </p:spPr>
      </p:pic>
    </p:spTree>
    <p:extLst>
      <p:ext uri="{BB962C8B-B14F-4D97-AF65-F5344CB8AC3E}">
        <p14:creationId xmlns:p14="http://schemas.microsoft.com/office/powerpoint/2010/main" val="1600602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环境配置：环境搭建总览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GB" altLang="zh-CN" dirty="0"/>
          </a:p>
          <a:p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0" y="1125538"/>
            <a:ext cx="11806335" cy="5742622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zh-CN" altLang="en-US"/>
              <a:t>对于本课程的实验平台搭建，我们需要用到几个工具：</a:t>
            </a:r>
          </a:p>
          <a:p>
            <a:endParaRPr lang="zh-CN" altLang="en-US"/>
          </a:p>
          <a:p>
            <a:r>
              <a:rPr lang="zh-CN" altLang="en-US"/>
              <a:t>VirtualBox虚拟机</a:t>
            </a:r>
          </a:p>
          <a:p>
            <a:r>
              <a:rPr lang="zh-CN" altLang="en-US"/>
              <a:t>如果你的电脑装的是Windows系统，那么必须要装一个能运行Linux系统的虚拟机。VirtualBox是一款开源虚拟机软件，相对VMWare等其他虚拟机来说，速度稍慢，灵活性较差，但免费！</a:t>
            </a:r>
          </a:p>
          <a:p>
            <a:endParaRPr lang="zh-CN" altLang="en-US"/>
          </a:p>
          <a:p>
            <a:r>
              <a:rPr lang="zh-CN" altLang="en-US"/>
              <a:t>Linux发行版</a:t>
            </a:r>
          </a:p>
          <a:p>
            <a:r>
              <a:rPr lang="zh-CN" altLang="en-US"/>
              <a:t>Linux发行版是由Linux内核、GNU工具、附加软件和软件包管理器组成的操作系统。所谓“发行”，是由某些机构“发行”了Linux内核以及所有必要的软件及实用程序，使其可以作为一个操作系统使用。主流的Linux发行版有Ubuntu、Debian、Fedora、Centos等，国产Linux发行版有openEuler、Deepin等 )</a:t>
            </a:r>
          </a:p>
          <a:p>
            <a:endParaRPr lang="zh-CN" altLang="en-US"/>
          </a:p>
          <a:p>
            <a:r>
              <a:rPr lang="zh-CN" altLang="en-US"/>
              <a:t>RISC-V工具链</a:t>
            </a:r>
          </a:p>
          <a:p>
            <a:r>
              <a:rPr lang="zh-CN" altLang="en-US"/>
              <a:t>包括一系列交叉编译的工具，用于把源码编译成机器码，如gcc、binutils、glibc等。</a:t>
            </a:r>
          </a:p>
          <a:p>
            <a:endParaRPr lang="zh-CN" altLang="en-US"/>
          </a:p>
          <a:p>
            <a:r>
              <a:rPr lang="zh-CN" altLang="en-US"/>
              <a:t>QEMU模拟器</a:t>
            </a:r>
          </a:p>
          <a:p>
            <a:r>
              <a:rPr lang="zh-CN" altLang="en-US"/>
              <a:t>qemu模拟器用于在电脑（X86）上模拟RISC-V架构的CPU。在实验中，我们将通过qemu模拟器来观察xv6的运行过程。QEMU本质上是通过高级语言来模拟仿真RISC-V处理器，对于每一个CPU核，QEMU都会运行这么一个循环： (1)取指：读取4/8字节的RISC-V指令； (2)译码：解析RISC-V指令，并找出对应的OP code； (3)执行：在软件中执行相应的指令。 QEMU主循环里也需要有寄存器文件，用于维护寄存器的状态。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环境配置：镜像安装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rgbClr val="FF0000"/>
                </a:solidFill>
              </a:rPr>
              <a:t>推荐使用</a:t>
            </a:r>
            <a:r>
              <a:rPr kumimoji="1" lang="en-US" altLang="zh-CN" dirty="0">
                <a:solidFill>
                  <a:srgbClr val="FF0000"/>
                </a:solidFill>
              </a:rPr>
              <a:t>VMware</a:t>
            </a:r>
          </a:p>
          <a:p>
            <a:r>
              <a:rPr kumimoji="1" lang="zh-CN" altLang="en-US"/>
              <a:t>下载</a:t>
            </a:r>
            <a:r>
              <a:rPr kumimoji="1" lang="zh-CN" altLang="en-US" dirty="0"/>
              <a:t>及安装</a:t>
            </a:r>
            <a:endParaRPr kumimoji="1" lang="en-US" altLang="zh-CN" dirty="0"/>
          </a:p>
          <a:p>
            <a:pPr lvl="1"/>
            <a:r>
              <a:rPr kumimoji="1" lang="zh-CN" altLang="en-US"/>
              <a:t>链接：</a:t>
            </a:r>
            <a:r>
              <a:rPr kumimoji="1" lang="en-GB" altLang="zh-CN"/>
              <a:t>https://www.vmware.com/products/desktop-hypervisor/workstation-and-fusion</a:t>
            </a:r>
            <a:endParaRPr kumimoji="1" lang="en-GB" altLang="zh-CN" dirty="0"/>
          </a:p>
          <a:p>
            <a:pPr>
              <a:buNone/>
            </a:pPr>
            <a:endParaRPr kumimoji="1" lang="en-GB" altLang="zh-CN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21339" y="1125538"/>
            <a:ext cx="924359" cy="12018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240B9F-690E-583B-2605-5C1361210E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5521" y="2944185"/>
            <a:ext cx="6081757" cy="3619526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7894b92a-c960-47a7-99ec-6e4dfd8dd848"/>
  <p:tag name="COMMONDATA" val="eyJoZGlkIjoiNWRiN2EzOTIwNTFkMWRjYjlhM2M2MjEwMTAzOTAyMTA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主题1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panose="020B0604020202020204" pitchFamily="34" charset="0"/>
            <a:ea typeface="宋体" panose="02010600030101010101" pitchFamily="2" charset="-122"/>
            <a:sym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549</TotalTime>
  <Words>2081</Words>
  <Application>Microsoft Office PowerPoint</Application>
  <PresentationFormat>宽屏</PresentationFormat>
  <Paragraphs>253</Paragraphs>
  <Slides>60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-apple-system</vt:lpstr>
      <vt:lpstr>等线</vt:lpstr>
      <vt:lpstr>宋体</vt:lpstr>
      <vt:lpstr>微软雅黑</vt:lpstr>
      <vt:lpstr>Arial</vt:lpstr>
      <vt:lpstr>Calibri</vt:lpstr>
      <vt:lpstr>Wingdings</vt:lpstr>
      <vt:lpstr>主题1</vt:lpstr>
      <vt:lpstr>1_主题1</vt:lpstr>
      <vt:lpstr>操作系统实验</vt:lpstr>
      <vt:lpstr>目录</vt:lpstr>
      <vt:lpstr>实验内容</vt:lpstr>
      <vt:lpstr>实验要求</vt:lpstr>
      <vt:lpstr>实验指导书</vt:lpstr>
      <vt:lpstr>实验ppt</vt:lpstr>
      <vt:lpstr>实验问题</vt:lpstr>
      <vt:lpstr>环境配置：环境搭建总览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环境配置：镜像安装</vt:lpstr>
      <vt:lpstr>环境配置：创建 Ubuntu 系统虚拟机</vt:lpstr>
      <vt:lpstr>环境配置：镜像安装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环境配置：Ubuntu 系统安装过程的配置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环境配置：创建 Ubuntu 系统虚拟机</vt:lpstr>
      <vt:lpstr>环境配置：XV6环境搭建</vt:lpstr>
      <vt:lpstr>环境配置：XV6环境搭建</vt:lpstr>
      <vt:lpstr>环境配置：XV6环境搭建</vt:lpstr>
      <vt:lpstr>环境配置：XV6环境搭建</vt:lpstr>
      <vt:lpstr>环境配置：XV6环境搭建</vt:lpstr>
      <vt:lpstr>环境配置：XV6环境搭建</vt:lpstr>
      <vt:lpstr>Linux基础:Linux登录方式与shell简介</vt:lpstr>
      <vt:lpstr>Linux基础:linux用户</vt:lpstr>
      <vt:lpstr>Linux基础:修改密码与查看系统信息</vt:lpstr>
      <vt:lpstr>Linux基础:shell快捷操作</vt:lpstr>
      <vt:lpstr>Linux基础:基础命令</vt:lpstr>
      <vt:lpstr>Linux基础:基础命令</vt:lpstr>
      <vt:lpstr>常用工具：VScode工具下载</vt:lpstr>
      <vt:lpstr>常用工具：VScode工具使用ssh</vt:lpstr>
      <vt:lpstr>常用工具：VScode工具使用ssh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LWT</dc:creator>
  <cp:lastModifiedBy>欢 颜</cp:lastModifiedBy>
  <cp:revision>1774</cp:revision>
  <dcterms:created xsi:type="dcterms:W3CDTF">2023-03-03T15:37:00Z</dcterms:created>
  <dcterms:modified xsi:type="dcterms:W3CDTF">2024-09-09T01:36:18Z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1CC61052D7204955AA7A4C239B7182D4</vt:lpwstr>
  </property>
  <property fmtid="{D5CDD505-2E9C-101B-9397-08002B2CF9AE}" pid="3" name="KSOProductBuildVer">
    <vt:lpwstr>2052-12.1.0.16250</vt:lpwstr>
  </property>
</Properties>
</file>